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C27D06-A29D-4D26-9BE2-C83984B210A6}">
  <a:tblStyle styleId="{02C27D06-A29D-4D26-9BE2-C83984B210A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571500" y="2143125"/>
            <a:ext cx="11049000" cy="365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중국 AI·SNS 통합 마케팅 솔루션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571500" y="2604045"/>
            <a:ext cx="1160145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GARAM (佳覽)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571500" y="3823245"/>
            <a:ext cx="11049000" cy="426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샤오홍슈 공식 협력사 轻兔 / 蓉城 한국 유일 파트너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571500" y="4440435"/>
            <a:ext cx="11049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http://www.garamcn.com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2017365"/>
            <a:ext cx="5334000" cy="124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86500" y="2017365"/>
            <a:ext cx="5334000" cy="124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571500" y="571500"/>
            <a:ext cx="1160145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i="0" u="none" strike="noStrike" cap="non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About GARAM</a:t>
            </a:r>
            <a:endParaRPr/>
          </a:p>
        </p:txBody>
      </p:sp>
      <p:sp>
        <p:nvSpPr>
          <p:cNvPr id="95" name="Google Shape;95;p14"/>
          <p:cNvSpPr txBox="1"/>
          <p:nvPr/>
        </p:nvSpPr>
        <p:spPr>
          <a:xfrm>
            <a:off x="571500" y="1457325"/>
            <a:ext cx="11049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가람은 중국 디지털 생태계와 한국 브랜드를 잇는 전략적 파트너입니다.</a:t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847725" y="2255490"/>
            <a:ext cx="5060632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협력 네트워크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847725" y="2474565"/>
            <a:ext cx="4819650" cy="54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샤오홍슈 공식 협력사 '轻兔' 및 운영 대리상 '蓉城'의 국내 유일 공식 파트너사입니다.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6562725" y="2255490"/>
            <a:ext cx="5060632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핵심 역량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6562725" y="2474565"/>
            <a:ext cx="4819650" cy="54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AI 기반 데이터 분석 및 중국 현지 플랫폼 정책을 완벽히 준수하는 마케팅 솔루션을 제공합니다.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3082230"/>
            <a:ext cx="11049000" cy="906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499" y="1457325"/>
            <a:ext cx="5616865" cy="124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86500" y="1457325"/>
            <a:ext cx="5334000" cy="124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571500" y="571500"/>
            <a:ext cx="1160145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i="0" u="none" strike="noStrike" cap="non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중국 마케팅 환경의 변화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857250" y="3367980"/>
            <a:ext cx="10477500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"이제 브랜드가 AI와 SNS에 노출되지 않으면 고객은 브랜드를 찾을 수 없습니다."</a:t>
            </a:r>
            <a:endParaRPr/>
          </a:p>
        </p:txBody>
      </p:sp>
      <p:sp>
        <p:nvSpPr>
          <p:cNvPr id="109" name="Google Shape;109;p15"/>
          <p:cNvSpPr txBox="1"/>
          <p:nvPr/>
        </p:nvSpPr>
        <p:spPr>
          <a:xfrm>
            <a:off x="847725" y="1695450"/>
            <a:ext cx="5060632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과거 (Search-based)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847724" y="1914525"/>
            <a:ext cx="4943475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바이두(Baidu) 검색 중심, 단순 키워드 광고와 배너 형태의 마케팅</a:t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6562725" y="1695450"/>
            <a:ext cx="5060632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현재 (AI &amp; Discovery)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6562725" y="1914525"/>
            <a:ext cx="4819650" cy="54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더우바오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딥시크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등 AI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플랫폼과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SNS를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통해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능동적으로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브랜드를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발견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86500" y="1457325"/>
            <a:ext cx="5334000" cy="4829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6"/>
          <p:cNvSpPr txBox="1"/>
          <p:nvPr/>
        </p:nvSpPr>
        <p:spPr>
          <a:xfrm>
            <a:off x="571500" y="571500"/>
            <a:ext cx="1160145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i="0" u="none" strike="noStrike" cap="none" dirty="0" err="1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통합</a:t>
            </a:r>
            <a:r>
              <a:rPr lang="en-US" sz="3300" b="1" i="0" u="none" strike="noStrike" cap="none" dirty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00" b="1" i="0" u="none" strike="noStrike" cap="none" dirty="0" err="1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마케팅</a:t>
            </a:r>
            <a:r>
              <a:rPr lang="en-US" sz="3300" b="1" i="0" u="none" strike="noStrike" cap="none" dirty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00" b="1" i="0" u="none" strike="noStrike" cap="none" dirty="0" err="1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서비스</a:t>
            </a:r>
            <a:endParaRPr dirty="0"/>
          </a:p>
        </p:txBody>
      </p:sp>
      <p:sp>
        <p:nvSpPr>
          <p:cNvPr id="119" name="Google Shape;119;p16"/>
          <p:cNvSpPr txBox="1"/>
          <p:nvPr/>
        </p:nvSpPr>
        <p:spPr>
          <a:xfrm>
            <a:off x="571500" y="1669753"/>
            <a:ext cx="533400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1. AI GEO </a:t>
            </a:r>
            <a:r>
              <a:rPr lang="en-US" sz="1350" b="1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노출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더우바오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딥시크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AI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상위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노출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최적화</a:t>
            </a:r>
            <a:endParaRPr dirty="0"/>
          </a:p>
        </p:txBody>
      </p:sp>
      <p:sp>
        <p:nvSpPr>
          <p:cNvPr id="120" name="Google Shape;120;p16"/>
          <p:cNvSpPr txBox="1"/>
          <p:nvPr/>
        </p:nvSpPr>
        <p:spPr>
          <a:xfrm>
            <a:off x="571500" y="1944043"/>
            <a:ext cx="533400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2. AI </a:t>
            </a:r>
            <a:r>
              <a:rPr lang="en-US" sz="1350" b="1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에이전트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: AI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기반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잠재고객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및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타겟층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확보</a:t>
            </a:r>
            <a:endParaRPr dirty="0"/>
          </a:p>
        </p:txBody>
      </p:sp>
      <p:sp>
        <p:nvSpPr>
          <p:cNvPr id="121" name="Google Shape;121;p16"/>
          <p:cNvSpPr txBox="1"/>
          <p:nvPr/>
        </p:nvSpPr>
        <p:spPr>
          <a:xfrm>
            <a:off x="571500" y="2218333"/>
            <a:ext cx="5334000" cy="267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3. SNS </a:t>
            </a:r>
            <a:r>
              <a:rPr lang="en-US" sz="1350" b="1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운영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샤오홍슈·더우인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공식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계정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생성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인증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월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금 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일 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포스팅</a:t>
            </a:r>
            <a:endParaRPr lang="en-US" altLang="ko-KR" sz="1350" b="0" i="0" u="none" strike="noStrike" cap="none" dirty="0">
              <a:solidFill>
                <a:srgbClr val="5555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350" dirty="0">
                <a:solidFill>
                  <a:srgbClr val="555555"/>
                </a:solidFill>
              </a:rPr>
              <a:t>차단 안 되지만</a:t>
            </a:r>
            <a:r>
              <a:rPr lang="en-US" altLang="ko-KR" sz="1350" dirty="0">
                <a:solidFill>
                  <a:srgbClr val="555555"/>
                </a:solidFill>
              </a:rPr>
              <a:t>, </a:t>
            </a:r>
            <a:r>
              <a:rPr lang="ko-KR" altLang="en-US" sz="1350" dirty="0" err="1">
                <a:solidFill>
                  <a:srgbClr val="555555"/>
                </a:solidFill>
              </a:rPr>
              <a:t>차단시</a:t>
            </a:r>
            <a:r>
              <a:rPr lang="ko-KR" altLang="en-US" sz="1350" dirty="0">
                <a:solidFill>
                  <a:srgbClr val="555555"/>
                </a:solidFill>
              </a:rPr>
              <a:t> 즉시 무상 재개설</a:t>
            </a:r>
            <a:r>
              <a:rPr lang="en-US" altLang="ko-KR" sz="1350" dirty="0">
                <a:solidFill>
                  <a:srgbClr val="555555"/>
                </a:solidFill>
              </a:rPr>
              <a:t>, </a:t>
            </a:r>
            <a:r>
              <a:rPr lang="ko-KR" altLang="en-US" sz="1350" dirty="0">
                <a:solidFill>
                  <a:srgbClr val="555555"/>
                </a:solidFill>
              </a:rPr>
              <a:t>무제한 ★계정 반환 </a:t>
            </a:r>
            <a:r>
              <a:rPr lang="en-US" altLang="ko-KR" sz="1350" dirty="0">
                <a:solidFill>
                  <a:srgbClr val="555555"/>
                </a:solidFill>
              </a:rPr>
              <a:t>X</a:t>
            </a:r>
          </a:p>
          <a:p>
            <a:pPr marL="285750" marR="0" lvl="0" indent="-28575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350" dirty="0" err="1">
                <a:solidFill>
                  <a:srgbClr val="555555"/>
                </a:solidFill>
              </a:rPr>
              <a:t>샤오홍슈</a:t>
            </a:r>
            <a:r>
              <a:rPr lang="ko-KR" altLang="en-US" sz="1350" dirty="0">
                <a:solidFill>
                  <a:srgbClr val="555555"/>
                </a:solidFill>
              </a:rPr>
              <a:t> 공식 계정에 병원 </a:t>
            </a:r>
            <a:r>
              <a:rPr lang="ko-KR" altLang="en-US" sz="1350" dirty="0" err="1">
                <a:solidFill>
                  <a:srgbClr val="555555"/>
                </a:solidFill>
              </a:rPr>
              <a:t>위챗</a:t>
            </a:r>
            <a:r>
              <a:rPr lang="ko-KR" altLang="en-US" sz="1350" dirty="0">
                <a:solidFill>
                  <a:srgbClr val="555555"/>
                </a:solidFill>
              </a:rPr>
              <a:t> 버튼 연동 </a:t>
            </a:r>
            <a:r>
              <a:rPr lang="en-US" altLang="ko-KR" sz="1350" dirty="0">
                <a:solidFill>
                  <a:srgbClr val="555555"/>
                </a:solidFill>
              </a:rPr>
              <a:t>(</a:t>
            </a:r>
            <a:r>
              <a:rPr lang="ko-KR" altLang="en-US" sz="1350" dirty="0">
                <a:solidFill>
                  <a:srgbClr val="555555"/>
                </a:solidFill>
              </a:rPr>
              <a:t>병원측 직접 </a:t>
            </a:r>
            <a:r>
              <a:rPr lang="en-US" altLang="ko-KR" sz="1350" dirty="0">
                <a:solidFill>
                  <a:srgbClr val="555555"/>
                </a:solidFill>
              </a:rPr>
              <a:t>CS </a:t>
            </a:r>
            <a:r>
              <a:rPr lang="ko-KR" altLang="en-US" sz="1350" dirty="0">
                <a:solidFill>
                  <a:srgbClr val="555555"/>
                </a:solidFill>
              </a:rPr>
              <a:t>및 </a:t>
            </a:r>
            <a:r>
              <a:rPr lang="en-US" altLang="ko-KR" sz="1350" dirty="0">
                <a:solidFill>
                  <a:srgbClr val="555555"/>
                </a:solidFill>
              </a:rPr>
              <a:t>DB </a:t>
            </a:r>
            <a:r>
              <a:rPr lang="ko-KR" altLang="en-US" sz="1350" dirty="0">
                <a:solidFill>
                  <a:srgbClr val="555555"/>
                </a:solidFill>
              </a:rPr>
              <a:t>보관 가능</a:t>
            </a:r>
            <a:r>
              <a:rPr lang="en-US" altLang="ko-KR" sz="1350" dirty="0">
                <a:solidFill>
                  <a:srgbClr val="555555"/>
                </a:solidFill>
              </a:rPr>
              <a:t>)</a:t>
            </a:r>
          </a:p>
          <a:p>
            <a:pPr marL="285750" marR="0" lvl="0" indent="-28575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altLang="ko-KR" sz="1350" dirty="0">
              <a:solidFill>
                <a:srgbClr val="555555"/>
              </a:solidFill>
            </a:endParaRPr>
          </a:p>
          <a:p>
            <a:pPr marL="285750" marR="0" lvl="0" indent="-28575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altLang="ko-KR" sz="1350" dirty="0">
              <a:solidFill>
                <a:srgbClr val="555555"/>
              </a:solidFill>
            </a:endParaRPr>
          </a:p>
          <a:p>
            <a:pPr marL="285750" marR="0" lvl="0" indent="-28575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altLang="ko-KR" sz="1350" b="0" i="0" u="none" strike="noStrike" cap="none" dirty="0">
              <a:solidFill>
                <a:srgbClr val="5555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2" name="Google Shape;122;p16"/>
          <p:cNvSpPr txBox="1"/>
          <p:nvPr/>
        </p:nvSpPr>
        <p:spPr>
          <a:xfrm>
            <a:off x="571500" y="3552166"/>
            <a:ext cx="533400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en-US" sz="1350" b="1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시딩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왕홍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바이럴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및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바이럴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마케팅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별도 비용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필수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</p:txBody>
      </p:sp>
      <p:sp>
        <p:nvSpPr>
          <p:cNvPr id="123" name="Google Shape;123;p16"/>
          <p:cNvSpPr txBox="1"/>
          <p:nvPr/>
        </p:nvSpPr>
        <p:spPr>
          <a:xfrm>
            <a:off x="6562725" y="1695450"/>
            <a:ext cx="5060632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상세 전략</a:t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6657975" y="1913572"/>
            <a:ext cx="95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6753225" y="1914525"/>
            <a:ext cx="462915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브랜드 데이터 학습 구축 및 AI 친화형 콘텐츠 제작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6657975" y="2187862"/>
            <a:ext cx="95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127" name="Google Shape;127;p16"/>
          <p:cNvSpPr txBox="1"/>
          <p:nvPr/>
        </p:nvSpPr>
        <p:spPr>
          <a:xfrm>
            <a:off x="6753225" y="2188815"/>
            <a:ext cx="462915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공식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인증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계정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개설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및 SNS 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채널 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DM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관리</a:t>
            </a:r>
            <a:endParaRPr dirty="0"/>
          </a:p>
        </p:txBody>
      </p:sp>
      <p:sp>
        <p:nvSpPr>
          <p:cNvPr id="128" name="Google Shape;128;p16"/>
          <p:cNvSpPr txBox="1"/>
          <p:nvPr/>
        </p:nvSpPr>
        <p:spPr>
          <a:xfrm>
            <a:off x="6657975" y="2462152"/>
            <a:ext cx="95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129" name="Google Shape;129;p16"/>
          <p:cNvSpPr txBox="1"/>
          <p:nvPr/>
        </p:nvSpPr>
        <p:spPr>
          <a:xfrm>
            <a:off x="6753225" y="2463105"/>
            <a:ext cx="462915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일반인 및 1만~1천만 팔로워 왕홍 바이럴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86500" y="1457325"/>
            <a:ext cx="5334000" cy="129912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7"/>
          <p:cNvSpPr txBox="1"/>
          <p:nvPr/>
        </p:nvSpPr>
        <p:spPr>
          <a:xfrm>
            <a:off x="571500" y="571500"/>
            <a:ext cx="1160145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i="0" u="none" strike="noStrike" cap="non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Why GARAM?</a:t>
            </a:r>
            <a:endParaRPr/>
          </a:p>
        </p:txBody>
      </p:sp>
      <p:sp>
        <p:nvSpPr>
          <p:cNvPr id="136" name="Google Shape;136;p17"/>
          <p:cNvSpPr txBox="1"/>
          <p:nvPr/>
        </p:nvSpPr>
        <p:spPr>
          <a:xfrm>
            <a:off x="571500" y="1457325"/>
            <a:ext cx="5334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기대 효과: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6562725" y="1695450"/>
            <a:ext cx="481965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협력 체계:</a:t>
            </a:r>
            <a:endParaRPr/>
          </a:p>
        </p:txBody>
      </p:sp>
      <p:sp>
        <p:nvSpPr>
          <p:cNvPr id="138" name="Google Shape;138;p17"/>
          <p:cNvSpPr txBox="1"/>
          <p:nvPr/>
        </p:nvSpPr>
        <p:spPr>
          <a:xfrm>
            <a:off x="6562725" y="1969740"/>
            <a:ext cx="481965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가람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샤오홍슈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문의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인입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량 극대화</a:t>
            </a:r>
            <a:endParaRPr dirty="0"/>
          </a:p>
        </p:txBody>
      </p:sp>
      <p:sp>
        <p:nvSpPr>
          <p:cNvPr id="139" name="Google Shape;139;p17"/>
          <p:cNvSpPr txBox="1"/>
          <p:nvPr/>
        </p:nvSpPr>
        <p:spPr>
          <a:xfrm>
            <a:off x="6562725" y="2244030"/>
            <a:ext cx="481965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병원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ko-KR" alt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위챗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CS </a:t>
            </a:r>
            <a:r>
              <a:rPr lang="en-US" sz="1350" b="0" i="0" u="none" strike="noStrike" cap="none" dirty="0" err="1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담당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원내</a:t>
            </a:r>
            <a:r>
              <a:rPr 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상주 중국어 가능 직원 </a:t>
            </a:r>
            <a:r>
              <a:rPr lang="en-US" altLang="ko-KR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ko-KR" altLang="en-US" sz="1350" b="0" i="0" u="none" strike="noStrike" cap="none" dirty="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인 이상 필수</a:t>
            </a:r>
            <a:endParaRPr dirty="0"/>
          </a:p>
        </p:txBody>
      </p:sp>
      <p:sp>
        <p:nvSpPr>
          <p:cNvPr id="140" name="Google Shape;140;p17"/>
          <p:cNvSpPr txBox="1"/>
          <p:nvPr/>
        </p:nvSpPr>
        <p:spPr>
          <a:xfrm>
            <a:off x="571500" y="1731615"/>
            <a:ext cx="5334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✓ 독보적 검색 가시성 확보</a:t>
            </a:r>
            <a:endParaRPr/>
          </a:p>
        </p:txBody>
      </p:sp>
      <p:sp>
        <p:nvSpPr>
          <p:cNvPr id="141" name="Google Shape;141;p17"/>
          <p:cNvSpPr txBox="1"/>
          <p:nvPr/>
        </p:nvSpPr>
        <p:spPr>
          <a:xfrm>
            <a:off x="571500" y="2005905"/>
            <a:ext cx="5334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✓ AI 에이전트를 통한 신규 리드 유입</a:t>
            </a:r>
            <a:endParaRPr/>
          </a:p>
        </p:txBody>
      </p:sp>
      <p:sp>
        <p:nvSpPr>
          <p:cNvPr id="142" name="Google Shape;142;p17"/>
          <p:cNvSpPr txBox="1"/>
          <p:nvPr/>
        </p:nvSpPr>
        <p:spPr>
          <a:xfrm>
            <a:off x="571500" y="2280195"/>
            <a:ext cx="5334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✓ 데이터 기반 타겟 마케팅으로 전환율 제고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"/>
          <p:cNvSpPr txBox="1"/>
          <p:nvPr/>
        </p:nvSpPr>
        <p:spPr>
          <a:xfrm>
            <a:off x="571500" y="571500"/>
            <a:ext cx="1160145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i="0" u="none" strike="noStrike" cap="non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서비스 비용 (TOTAL)</a:t>
            </a:r>
            <a:endParaRPr/>
          </a:p>
        </p:txBody>
      </p:sp>
      <p:sp>
        <p:nvSpPr>
          <p:cNvPr id="148" name="Google Shape;148;p18"/>
          <p:cNvSpPr txBox="1"/>
          <p:nvPr/>
        </p:nvSpPr>
        <p:spPr>
          <a:xfrm>
            <a:off x="571500" y="1457325"/>
            <a:ext cx="11049000" cy="365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월 550만원 (VAT 별도) / 시딩 비용 별도</a:t>
            </a:r>
            <a:endParaRPr/>
          </a:p>
        </p:txBody>
      </p:sp>
      <p:graphicFrame>
        <p:nvGraphicFramePr>
          <p:cNvPr id="149" name="Google Shape;149;p18"/>
          <p:cNvGraphicFramePr/>
          <p:nvPr/>
        </p:nvGraphicFramePr>
        <p:xfrm>
          <a:off x="571500" y="1918245"/>
          <a:ext cx="11049000" cy="1428750"/>
        </p:xfrm>
        <a:graphic>
          <a:graphicData uri="http://schemas.openxmlformats.org/drawingml/2006/table">
            <a:tbl>
              <a:tblPr firstRow="1" bandRow="1">
                <a:noFill/>
                <a:tableStyleId>{02C27D06-A29D-4D26-9BE2-C83984B210A6}</a:tableStyleId>
              </a:tblPr>
              <a:tblGrid>
                <a:gridCol w="497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선입금 옵션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비용 (VAT 별도)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F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2개월 선입금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1,000만원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3개월 선입금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1,400만원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0" name="Google Shape;150;p18"/>
          <p:cNvSpPr txBox="1"/>
          <p:nvPr/>
        </p:nvSpPr>
        <p:spPr>
          <a:xfrm>
            <a:off x="571500" y="3537495"/>
            <a:ext cx="11601450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선택 옵션 (VAT 별도)</a:t>
            </a:r>
            <a:endParaRPr/>
          </a:p>
        </p:txBody>
      </p:sp>
      <p:sp>
        <p:nvSpPr>
          <p:cNvPr id="151" name="Google Shape;151;p18"/>
          <p:cNvSpPr txBox="1"/>
          <p:nvPr/>
        </p:nvSpPr>
        <p:spPr>
          <a:xfrm>
            <a:off x="571500" y="3756570"/>
            <a:ext cx="11049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• 맵핑(위챗/고덕/바이두): 100만원</a:t>
            </a:r>
            <a:endParaRPr/>
          </a:p>
        </p:txBody>
      </p:sp>
      <p:sp>
        <p:nvSpPr>
          <p:cNvPr id="152" name="Google Shape;152;p18"/>
          <p:cNvSpPr txBox="1"/>
          <p:nvPr/>
        </p:nvSpPr>
        <p:spPr>
          <a:xfrm>
            <a:off x="571500" y="4030860"/>
            <a:ext cx="11049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• 바이두/웨이보 SEO: 200만원</a:t>
            </a:r>
            <a:endParaRPr/>
          </a:p>
        </p:txBody>
      </p:sp>
      <p:sp>
        <p:nvSpPr>
          <p:cNvPr id="153" name="Google Shape;153;p18"/>
          <p:cNvSpPr txBox="1"/>
          <p:nvPr/>
        </p:nvSpPr>
        <p:spPr>
          <a:xfrm>
            <a:off x="571500" y="4305151"/>
            <a:ext cx="11049000" cy="27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rPr>
              <a:t>• 전문가 방문 촬영: 200만원</a:t>
            </a:r>
            <a:endParaRPr/>
          </a:p>
        </p:txBody>
      </p:sp>
      <p:sp>
        <p:nvSpPr>
          <p:cNvPr id="154" name="Google Shape;154;p18"/>
          <p:cNvSpPr txBox="1"/>
          <p:nvPr/>
        </p:nvSpPr>
        <p:spPr>
          <a:xfrm>
            <a:off x="571500" y="4769941"/>
            <a:ext cx="11049000" cy="25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*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초기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3개월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기본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계약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ko-KR" alt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중도 해지 불가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이후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해지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희망일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1개월 전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통보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시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해지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5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가능</a:t>
            </a:r>
            <a:r>
              <a:rPr lang="en-US" sz="105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  <p:sp>
        <p:nvSpPr>
          <p:cNvPr id="155" name="Google Shape;155;p18"/>
          <p:cNvSpPr/>
          <p:nvPr/>
        </p:nvSpPr>
        <p:spPr>
          <a:xfrm>
            <a:off x="571500" y="2380208"/>
            <a:ext cx="497413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8"/>
          <p:cNvSpPr/>
          <p:nvPr/>
        </p:nvSpPr>
        <p:spPr>
          <a:xfrm>
            <a:off x="5545633" y="2380208"/>
            <a:ext cx="607486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8"/>
          <p:cNvSpPr/>
          <p:nvPr/>
        </p:nvSpPr>
        <p:spPr>
          <a:xfrm>
            <a:off x="571500" y="2856458"/>
            <a:ext cx="497413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5545633" y="2856458"/>
            <a:ext cx="607486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8"/>
          <p:cNvSpPr/>
          <p:nvPr/>
        </p:nvSpPr>
        <p:spPr>
          <a:xfrm>
            <a:off x="571500" y="3332708"/>
            <a:ext cx="497413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5545633" y="3332708"/>
            <a:ext cx="607486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/>
          <p:nvPr/>
        </p:nvSpPr>
        <p:spPr>
          <a:xfrm>
            <a:off x="4490799" y="2603152"/>
            <a:ext cx="3210401" cy="67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  <a:endParaRPr/>
          </a:p>
        </p:txBody>
      </p:sp>
      <p:sp>
        <p:nvSpPr>
          <p:cNvPr id="166" name="Google Shape;166;p19"/>
          <p:cNvSpPr txBox="1"/>
          <p:nvPr/>
        </p:nvSpPr>
        <p:spPr>
          <a:xfrm>
            <a:off x="3938587" y="3469927"/>
            <a:ext cx="4314825" cy="365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중국 AI·SNS 통합 마케팅 전문 파트너, GARAM</a:t>
            </a:r>
            <a:endParaRPr/>
          </a:p>
        </p:txBody>
      </p:sp>
      <p:sp>
        <p:nvSpPr>
          <p:cNvPr id="167" name="Google Shape;167;p19"/>
          <p:cNvSpPr txBox="1"/>
          <p:nvPr/>
        </p:nvSpPr>
        <p:spPr>
          <a:xfrm>
            <a:off x="5224461" y="4266244"/>
            <a:ext cx="1743075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www.garamcn.com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409</Words>
  <Application>Microsoft Office PowerPoint</Application>
  <PresentationFormat>와이드스크린</PresentationFormat>
  <Paragraphs>56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H810MA</cp:lastModifiedBy>
  <cp:revision>4</cp:revision>
  <dcterms:modified xsi:type="dcterms:W3CDTF">2026-06-13T17:45:44Z</dcterms:modified>
</cp:coreProperties>
</file>